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624" r:id="rId3"/>
    <p:sldId id="625" r:id="rId4"/>
    <p:sldId id="632" r:id="rId5"/>
    <p:sldId id="633" r:id="rId6"/>
    <p:sldId id="641" r:id="rId7"/>
    <p:sldId id="634" r:id="rId8"/>
    <p:sldId id="642" r:id="rId9"/>
    <p:sldId id="643" r:id="rId10"/>
    <p:sldId id="635" r:id="rId11"/>
    <p:sldId id="636" r:id="rId12"/>
    <p:sldId id="637" r:id="rId13"/>
    <p:sldId id="638" r:id="rId14"/>
    <p:sldId id="639" r:id="rId15"/>
    <p:sldId id="640" r:id="rId16"/>
    <p:sldId id="622" r:id="rId17"/>
    <p:sldId id="623" r:id="rId18"/>
    <p:sldId id="650" r:id="rId19"/>
    <p:sldId id="644" r:id="rId20"/>
    <p:sldId id="645" r:id="rId21"/>
    <p:sldId id="646" r:id="rId22"/>
    <p:sldId id="648" r:id="rId23"/>
    <p:sldId id="649" r:id="rId24"/>
    <p:sldId id="651" r:id="rId25"/>
    <p:sldId id="652" r:id="rId26"/>
    <p:sldId id="653" r:id="rId27"/>
    <p:sldId id="647" r:id="rId28"/>
    <p:sldId id="654" r:id="rId29"/>
    <p:sldId id="655" r:id="rId30"/>
    <p:sldId id="664" r:id="rId31"/>
    <p:sldId id="665" r:id="rId32"/>
    <p:sldId id="666" r:id="rId33"/>
    <p:sldId id="667" r:id="rId34"/>
    <p:sldId id="668" r:id="rId35"/>
    <p:sldId id="669" r:id="rId36"/>
    <p:sldId id="670" r:id="rId37"/>
    <p:sldId id="671" r:id="rId38"/>
    <p:sldId id="672" r:id="rId39"/>
    <p:sldId id="673" r:id="rId40"/>
    <p:sldId id="674" r:id="rId41"/>
    <p:sldId id="675" r:id="rId42"/>
    <p:sldId id="676" r:id="rId43"/>
    <p:sldId id="677" r:id="rId44"/>
    <p:sldId id="678" r:id="rId45"/>
    <p:sldId id="656" r:id="rId46"/>
    <p:sldId id="657" r:id="rId47"/>
    <p:sldId id="658" r:id="rId48"/>
    <p:sldId id="659" r:id="rId49"/>
    <p:sldId id="660" r:id="rId50"/>
    <p:sldId id="661" r:id="rId51"/>
    <p:sldId id="662" r:id="rId52"/>
    <p:sldId id="663" r:id="rId53"/>
    <p:sldId id="451" r:id="rId54"/>
    <p:sldId id="680" r:id="rId55"/>
    <p:sldId id="681" r:id="rId56"/>
    <p:sldId id="682" r:id="rId57"/>
    <p:sldId id="683" r:id="rId58"/>
    <p:sldId id="684" r:id="rId59"/>
    <p:sldId id="685" r:id="rId60"/>
    <p:sldId id="686" r:id="rId61"/>
    <p:sldId id="687" r:id="rId62"/>
    <p:sldId id="688" r:id="rId63"/>
    <p:sldId id="689" r:id="rId64"/>
    <p:sldId id="693" r:id="rId65"/>
    <p:sldId id="694" r:id="rId66"/>
    <p:sldId id="695" r:id="rId67"/>
    <p:sldId id="696" r:id="rId68"/>
    <p:sldId id="697" r:id="rId69"/>
    <p:sldId id="698" r:id="rId70"/>
    <p:sldId id="699" r:id="rId71"/>
    <p:sldId id="700" r:id="rId72"/>
    <p:sldId id="701" r:id="rId73"/>
    <p:sldId id="702" r:id="rId74"/>
    <p:sldId id="703" r:id="rId75"/>
    <p:sldId id="704" r:id="rId76"/>
    <p:sldId id="616" r:id="rId77"/>
    <p:sldId id="618" r:id="rId78"/>
    <p:sldId id="617" r:id="rId79"/>
    <p:sldId id="690" r:id="rId80"/>
    <p:sldId id="619" r:id="rId81"/>
    <p:sldId id="691" r:id="rId82"/>
    <p:sldId id="620" r:id="rId83"/>
    <p:sldId id="692" r:id="rId8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5116" autoAdjust="0"/>
  </p:normalViewPr>
  <p:slideViewPr>
    <p:cSldViewPr>
      <p:cViewPr varScale="1">
        <p:scale>
          <a:sx n="106" d="100"/>
          <a:sy n="106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419F6-AE99-4B84-BE34-A4D1567B70F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E8626-DCF0-45C1-AC85-63E0B60343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952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4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95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53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27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12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44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7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9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1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52217-20CA-4721-8ADE-2CF43E6C40A4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71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097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Методы программирования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(МП)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«Управление и защита информации»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51520" y="692696"/>
            <a:ext cx="87129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282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Учебная дисциплина: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5302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 лекций. Раздел </a:t>
            </a:r>
            <a:r>
              <a:rPr lang="ru-RU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«Конструирование ГПИ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меню»</a:t>
            </a:r>
          </a:p>
          <a:p>
            <a:pPr algn="r"/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Сафронов А.И.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0932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 – 2024 г.</a:t>
            </a:r>
            <a:endParaRPr lang="ru-RU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0892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проблемы исключения из кода необрабатываемых событий по умолчанию</a:t>
            </a:r>
          </a:p>
        </p:txBody>
      </p:sp>
    </p:spTree>
    <p:extLst>
      <p:ext uri="{BB962C8B-B14F-4D97-AF65-F5344CB8AC3E}">
        <p14:creationId xmlns:p14="http://schemas.microsoft.com/office/powerpoint/2010/main" val="365208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проблемы исключения из кода необрабатываемых событий по умолчанию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043444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случайное двойное </a:t>
            </a:r>
            <a:r>
              <a:rPr lang="ru-R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прощёлкивание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непереименованных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элементов управление – частое явление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44824"/>
            <a:ext cx="4028571" cy="3133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725" y="2852936"/>
            <a:ext cx="6125888" cy="3840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467544" y="3717032"/>
            <a:ext cx="2232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Двойной щелчок (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 Click)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899592" y="3523074"/>
            <a:ext cx="1224136" cy="1939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2483768" y="3567627"/>
            <a:ext cx="1728192" cy="21714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проблемы исключения из кода необрабатываемых событий по умолчанию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043444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этом удаление ненужного обработчика приводит к «исключительным» последствиям при переходе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графическому конструктору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43119"/>
          <a:stretch/>
        </p:blipFill>
        <p:spPr>
          <a:xfrm>
            <a:off x="192523" y="1964299"/>
            <a:ext cx="6125888" cy="2184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149" r="25832" b="15309"/>
          <a:stretch/>
        </p:blipFill>
        <p:spPr>
          <a:xfrm>
            <a:off x="2627784" y="3501008"/>
            <a:ext cx="6264696" cy="3096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Умножение 5"/>
          <p:cNvSpPr/>
          <p:nvPr/>
        </p:nvSpPr>
        <p:spPr>
          <a:xfrm>
            <a:off x="1475656" y="3056689"/>
            <a:ext cx="1152128" cy="864096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062391" y="2772964"/>
            <a:ext cx="2529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(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Delete)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483768" y="3567627"/>
            <a:ext cx="936104" cy="437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4355976" y="4143027"/>
            <a:ext cx="936104" cy="437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проблемы исключения из кода необрабатываемых событий по умолчанию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043444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исправления ситуации следует воспользоваться ссылкой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«Перейти к коду»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149" r="25832" b="15309"/>
          <a:stretch/>
        </p:blipFill>
        <p:spPr>
          <a:xfrm>
            <a:off x="492663" y="2348880"/>
            <a:ext cx="8158674" cy="4032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18"/>
          <p:cNvSpPr/>
          <p:nvPr/>
        </p:nvSpPr>
        <p:spPr>
          <a:xfrm>
            <a:off x="7391197" y="4077072"/>
            <a:ext cx="78120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220072" y="1713582"/>
            <a:ext cx="2171125" cy="23634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12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проблемы исключения из кода необрабатываемых событий по умолчанию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04344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устранить связку с удалённым обработчиком событий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7193" r="25420" b="10061"/>
          <a:stretch/>
        </p:blipFill>
        <p:spPr>
          <a:xfrm>
            <a:off x="403756" y="2348880"/>
            <a:ext cx="8336487" cy="34176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18"/>
          <p:cNvSpPr/>
          <p:nvPr/>
        </p:nvSpPr>
        <p:spPr>
          <a:xfrm>
            <a:off x="2555777" y="4077072"/>
            <a:ext cx="56166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76056" y="4284585"/>
            <a:ext cx="2529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(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Delete)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Умножение 11"/>
          <p:cNvSpPr/>
          <p:nvPr/>
        </p:nvSpPr>
        <p:spPr>
          <a:xfrm>
            <a:off x="7452320" y="3789040"/>
            <a:ext cx="909668" cy="760339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4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проблемы исключения из кода необрабатываемых событий по умолчанию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043444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экранная форма в режиме графического конструктора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будет снова отображаться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2276872"/>
            <a:ext cx="4409524" cy="32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18"/>
          <p:cNvSpPr/>
          <p:nvPr/>
        </p:nvSpPr>
        <p:spPr>
          <a:xfrm>
            <a:off x="5004048" y="2276872"/>
            <a:ext cx="177271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636912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Стандартные диалоговые окна 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их настройка</a:t>
            </a:r>
          </a:p>
        </p:txBody>
      </p:sp>
    </p:spTree>
    <p:extLst>
      <p:ext uri="{BB962C8B-B14F-4D97-AF65-F5344CB8AC3E}">
        <p14:creationId xmlns:p14="http://schemas.microsoft.com/office/powerpoint/2010/main" val="57248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Стандартные диалоговые окна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вернёмся к схеме маскированных по сочетанию клавиш событий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большом их количестве должна быть сформирована памятка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71" y="1397877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412776"/>
            <a:ext cx="2800000" cy="326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Прямоугольник 18"/>
          <p:cNvSpPr/>
          <p:nvPr/>
        </p:nvSpPr>
        <p:spPr>
          <a:xfrm>
            <a:off x="7506399" y="3558117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5097506"/>
            <a:ext cx="4904762" cy="14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/>
          <a:srcRect t="39024"/>
          <a:stretch/>
        </p:blipFill>
        <p:spPr>
          <a:xfrm>
            <a:off x="6035515" y="5085184"/>
            <a:ext cx="2800000" cy="14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8" name="Прямая со стрелкой 27"/>
          <p:cNvCxnSpPr/>
          <p:nvPr/>
        </p:nvCxnSpPr>
        <p:spPr>
          <a:xfrm flipH="1">
            <a:off x="1547664" y="3715797"/>
            <a:ext cx="5990529" cy="1657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18"/>
          <p:cNvSpPr/>
          <p:nvPr/>
        </p:nvSpPr>
        <p:spPr>
          <a:xfrm>
            <a:off x="6169750" y="6093296"/>
            <a:ext cx="257871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Стандартные диалоговые окна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наиболее удобная перегрузка стандартного диалога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7543" y="2413338"/>
            <a:ext cx="83659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MessageBox.Show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endParaRPr lang="ru-RU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063750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 сообщения для пользователя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],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063750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 заголовка диалога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marL="2063750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набор экранных кнопок диалога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], </a:t>
            </a:r>
          </a:p>
          <a:p>
            <a:pPr marL="2063750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пиктограмма/иконка диалога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ru-RU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063750"/>
            <a:endParaRPr lang="ru-RU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063750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18"/>
          <p:cNvSpPr/>
          <p:nvPr/>
        </p:nvSpPr>
        <p:spPr>
          <a:xfrm>
            <a:off x="2483768" y="3861048"/>
            <a:ext cx="41044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0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Стандартные диалоговые окна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двойной щелчок в свободной области экранной формы при сочетании горячих клавиш выводит стандартный диалог,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вызванный с различным наборов параметров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3" y="1772816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007" y="1772816"/>
            <a:ext cx="3590925" cy="1400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007" y="3377636"/>
            <a:ext cx="3781425" cy="1400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007" y="5036825"/>
            <a:ext cx="3152775" cy="1400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87" y="5016639"/>
            <a:ext cx="3905250" cy="1400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5" name="Прямая со стрелкой 24"/>
          <p:cNvCxnSpPr/>
          <p:nvPr/>
        </p:nvCxnSpPr>
        <p:spPr>
          <a:xfrm flipV="1">
            <a:off x="2448885" y="1968515"/>
            <a:ext cx="2431011" cy="723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2806799" y="2884030"/>
            <a:ext cx="1937161" cy="6085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2158727" y="3004834"/>
            <a:ext cx="2721169" cy="20118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790575" y="3172991"/>
            <a:ext cx="16109" cy="1863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3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83377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Ярлыки / метки</a:t>
            </a:r>
          </a:p>
        </p:txBody>
      </p:sp>
    </p:spTree>
    <p:extLst>
      <p:ext uri="{BB962C8B-B14F-4D97-AF65-F5344CB8AC3E}">
        <p14:creationId xmlns:p14="http://schemas.microsoft.com/office/powerpoint/2010/main" val="21973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Стандартные диалоговые окна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двойной щелчок в свободной области экранной формы при сочетании горячих клавиш выводит стандартный диалог, </a:t>
            </a:r>
          </a:p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вызванный с различным наборов параметров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12210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270" y="1632616"/>
            <a:ext cx="3095625" cy="1400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520" y="3404008"/>
            <a:ext cx="3381375" cy="1400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18" y="5269184"/>
            <a:ext cx="3609975" cy="1400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5269185"/>
            <a:ext cx="2638425" cy="1400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1" name="Прямая со стрелкой 30"/>
          <p:cNvCxnSpPr/>
          <p:nvPr/>
        </p:nvCxnSpPr>
        <p:spPr>
          <a:xfrm>
            <a:off x="683568" y="3627911"/>
            <a:ext cx="0" cy="1684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2476978" y="3512400"/>
            <a:ext cx="2603354" cy="18002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2417712" y="3303888"/>
            <a:ext cx="2832808" cy="208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2144437" y="1879754"/>
            <a:ext cx="3507683" cy="1319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1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Стандартные диалоговые окна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маскирование горячих клавиш производится внутри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каскада условных операторов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1484784"/>
            <a:ext cx="7800995" cy="5112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3760" b="28809"/>
          <a:stretch/>
        </p:blipFill>
        <p:spPr>
          <a:xfrm>
            <a:off x="6015212" y="1340768"/>
            <a:ext cx="2920879" cy="2376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Прямая со стрелкой 13"/>
          <p:cNvCxnSpPr/>
          <p:nvPr/>
        </p:nvCxnSpPr>
        <p:spPr>
          <a:xfrm flipH="1">
            <a:off x="5580112" y="2492896"/>
            <a:ext cx="74079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004048" y="2690918"/>
            <a:ext cx="1316854" cy="2052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5387797" y="2852936"/>
            <a:ext cx="933105" cy="28173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4061475" y="2924944"/>
            <a:ext cx="0" cy="807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4061475" y="2924944"/>
            <a:ext cx="23107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75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7181018" cy="4752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Стандартные диалоговые окна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маскирование горячих клавиш производится внутри</a:t>
            </a:r>
          </a:p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каскада условных операторов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3760" b="28809"/>
          <a:stretch/>
        </p:blipFill>
        <p:spPr>
          <a:xfrm>
            <a:off x="6103723" y="1340768"/>
            <a:ext cx="2832368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Прямая со стрелкой 13"/>
          <p:cNvCxnSpPr/>
          <p:nvPr/>
        </p:nvCxnSpPr>
        <p:spPr>
          <a:xfrm flipH="1">
            <a:off x="4211960" y="3183614"/>
            <a:ext cx="2072938" cy="641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4067944" y="3335306"/>
            <a:ext cx="2248006" cy="1317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4644008" y="3573016"/>
            <a:ext cx="1800200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 flipV="1">
            <a:off x="3779912" y="2938818"/>
            <a:ext cx="2536038" cy="559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3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Стандартные диалоговые окна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наиболее удобная перегрузка стандартного диалога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7543" y="2413338"/>
            <a:ext cx="83659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MessageBox.Show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endParaRPr lang="ru-RU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063750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 сообщения для пользователя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],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063750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 заголовка диалога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marL="2063750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набор экранных кнопок диалога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], </a:t>
            </a:r>
          </a:p>
          <a:p>
            <a:pPr marL="2063750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пиктограмма/иконка диалога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ru-RU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063750"/>
            <a:endParaRPr lang="ru-RU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063750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Прямоугольник 18"/>
          <p:cNvSpPr/>
          <p:nvPr/>
        </p:nvSpPr>
        <p:spPr>
          <a:xfrm>
            <a:off x="2598284" y="3561039"/>
            <a:ext cx="42779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21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Стандартные диалоговые окна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двойной щелчок в свободной области экранной формы при сочетании горячих клавиш выводит стандартный диалог,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вызванный с различным наборов параметров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231" y="2531367"/>
            <a:ext cx="2524125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04" y="1717158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5229200"/>
            <a:ext cx="3333750" cy="1343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04" y="5229200"/>
            <a:ext cx="3162300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1" name="Прямая со стрелкой 30"/>
          <p:cNvCxnSpPr/>
          <p:nvPr/>
        </p:nvCxnSpPr>
        <p:spPr>
          <a:xfrm>
            <a:off x="1763688" y="2665112"/>
            <a:ext cx="3600400" cy="1627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2555776" y="2827816"/>
            <a:ext cx="2498141" cy="2684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605741" y="2997519"/>
            <a:ext cx="5819" cy="22316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3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Стандартные диалоговые окна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двойной щелчок в свободной области экранной формы при сочетании горячих клавиш выводит стандартный диалог,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вызванный с различным наборов параметров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04" y="1717158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8" name="Прямая со стрелкой 27"/>
          <p:cNvCxnSpPr/>
          <p:nvPr/>
        </p:nvCxnSpPr>
        <p:spPr>
          <a:xfrm>
            <a:off x="611560" y="3429000"/>
            <a:ext cx="0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00" y="2311284"/>
            <a:ext cx="3438525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513" y="5373216"/>
            <a:ext cx="3467100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04" y="5373216"/>
            <a:ext cx="3495675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Прямая со стрелкой 28"/>
          <p:cNvCxnSpPr/>
          <p:nvPr/>
        </p:nvCxnSpPr>
        <p:spPr>
          <a:xfrm>
            <a:off x="1979712" y="3195705"/>
            <a:ext cx="3394269" cy="2499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V="1">
            <a:off x="2771800" y="2684221"/>
            <a:ext cx="2736304" cy="358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0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02" y="1442477"/>
            <a:ext cx="6508354" cy="5226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Стандартные диалоговые окна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маскирование горячих клавиш производится внутри</a:t>
            </a:r>
          </a:p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каскада условных операторов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b="36069"/>
          <a:stretch/>
        </p:blipFill>
        <p:spPr>
          <a:xfrm>
            <a:off x="5173084" y="1257727"/>
            <a:ext cx="3761905" cy="1820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8" name="Прямая со стрелкой 27"/>
          <p:cNvCxnSpPr/>
          <p:nvPr/>
        </p:nvCxnSpPr>
        <p:spPr>
          <a:xfrm flipH="1">
            <a:off x="3995936" y="2255718"/>
            <a:ext cx="1440160" cy="93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3563888" y="2346896"/>
            <a:ext cx="1851583" cy="6598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3563888" y="2484162"/>
            <a:ext cx="1851583" cy="12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3707904" y="2576774"/>
            <a:ext cx="1707567" cy="1716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3419872" y="2758841"/>
            <a:ext cx="2016225" cy="2326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>
            <a:off x="3779912" y="2940908"/>
            <a:ext cx="1635560" cy="2770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69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</p:spTree>
    <p:extLst>
      <p:ext uri="{BB962C8B-B14F-4D97-AF65-F5344CB8AC3E}">
        <p14:creationId xmlns:p14="http://schemas.microsoft.com/office/powerpoint/2010/main" val="36460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экранной кнопки и её первичный образ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4219048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501008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827584" y="2204863"/>
            <a:ext cx="1008112" cy="21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084168" y="4660125"/>
            <a:ext cx="1152128" cy="497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67544" y="1559565"/>
            <a:ext cx="288032" cy="1077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1835696" y="2420888"/>
            <a:ext cx="4248472" cy="2239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доступности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79" y="1196752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657899"/>
            <a:ext cx="2809524" cy="14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4653136"/>
            <a:ext cx="2800000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Прямая со стрелкой 12"/>
          <p:cNvCxnSpPr/>
          <p:nvPr/>
        </p:nvCxnSpPr>
        <p:spPr>
          <a:xfrm flipH="1">
            <a:off x="971600" y="1805134"/>
            <a:ext cx="756690" cy="3136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2692259" y="1805809"/>
            <a:ext cx="1519701" cy="3135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183" y="1273415"/>
            <a:ext cx="3543300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Прямоугольник 17"/>
          <p:cNvSpPr/>
          <p:nvPr/>
        </p:nvSpPr>
        <p:spPr>
          <a:xfrm>
            <a:off x="5328688" y="1634431"/>
            <a:ext cx="1619575" cy="354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1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Ярлыки / метки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ярлыка и его первичный образ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4608"/>
            <a:ext cx="4952381" cy="32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861048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Прямоугольник 18"/>
          <p:cNvSpPr/>
          <p:nvPr/>
        </p:nvSpPr>
        <p:spPr>
          <a:xfrm>
            <a:off x="755576" y="2204864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18"/>
          <p:cNvSpPr/>
          <p:nvPr/>
        </p:nvSpPr>
        <p:spPr>
          <a:xfrm>
            <a:off x="381599" y="1395516"/>
            <a:ext cx="301969" cy="1097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15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взаимная смена доступности экранных кнопок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485714" cy="49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66028"/>
          <a:stretch/>
        </p:blipFill>
        <p:spPr>
          <a:xfrm>
            <a:off x="5220072" y="1700808"/>
            <a:ext cx="3543300" cy="915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5292079" y="2060848"/>
            <a:ext cx="79208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3131840" y="2420888"/>
            <a:ext cx="2160239" cy="11521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2218632" y="3573016"/>
            <a:ext cx="10572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b="67944"/>
          <a:stretch/>
        </p:blipFill>
        <p:spPr>
          <a:xfrm>
            <a:off x="5211497" y="3903336"/>
            <a:ext cx="3543300" cy="864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Прямоугольник 19"/>
          <p:cNvSpPr/>
          <p:nvPr/>
        </p:nvSpPr>
        <p:spPr>
          <a:xfrm>
            <a:off x="6081204" y="4290633"/>
            <a:ext cx="792089" cy="332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3419872" y="4653136"/>
            <a:ext cx="2661332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2218632" y="4869160"/>
            <a:ext cx="12012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3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кнопок к размещению на них пиктограмм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47" y="1196752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437112"/>
            <a:ext cx="2800000" cy="18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4437112"/>
            <a:ext cx="2828571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Прямоугольник 16"/>
          <p:cNvSpPr/>
          <p:nvPr/>
        </p:nvSpPr>
        <p:spPr>
          <a:xfrm>
            <a:off x="1043607" y="5323277"/>
            <a:ext cx="1647439" cy="193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5436096" y="6021289"/>
            <a:ext cx="2592288" cy="215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823002" y="1556792"/>
            <a:ext cx="87659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/>
          <p:nvPr/>
        </p:nvCxnSpPr>
        <p:spPr>
          <a:xfrm flipH="1">
            <a:off x="1331640" y="1883996"/>
            <a:ext cx="1728192" cy="28411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3491880" y="1890467"/>
            <a:ext cx="2520280" cy="2834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кнопок к размещению на них пиктограмм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2970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Прямоугольник 21"/>
          <p:cNvSpPr/>
          <p:nvPr/>
        </p:nvSpPr>
        <p:spPr>
          <a:xfrm>
            <a:off x="467544" y="1403080"/>
            <a:ext cx="576064" cy="513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082970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4788024" y="1409631"/>
            <a:ext cx="576064" cy="513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833" y="4365104"/>
            <a:ext cx="2809524" cy="19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55" y="4370635"/>
            <a:ext cx="2800000" cy="19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1115616" y="5589240"/>
            <a:ext cx="1368152" cy="247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78121" y="6103661"/>
            <a:ext cx="1677656" cy="247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076056" y="5569348"/>
            <a:ext cx="1440160" cy="247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4932040" y="6103661"/>
            <a:ext cx="1584176" cy="247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1043608" y="1916832"/>
            <a:ext cx="288032" cy="2736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5364088" y="1916832"/>
            <a:ext cx="0" cy="2736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7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поиск готовых подходящих пиктограмм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9" y="1403484"/>
            <a:ext cx="7752381" cy="10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3" y="2854811"/>
            <a:ext cx="7753934" cy="311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4544599" y="4389898"/>
            <a:ext cx="819489" cy="839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9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сохранению понравившейся пиктограммы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6" y="1079192"/>
            <a:ext cx="2800000" cy="210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420888"/>
            <a:ext cx="4848909" cy="4049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2339752" y="2636913"/>
            <a:ext cx="819489" cy="547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3080698" y="3154950"/>
            <a:ext cx="2859454" cy="14691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42" y="4128905"/>
            <a:ext cx="2927026" cy="2341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Прямая со стрелкой 12"/>
          <p:cNvCxnSpPr/>
          <p:nvPr/>
        </p:nvCxnSpPr>
        <p:spPr>
          <a:xfrm flipH="1">
            <a:off x="2912200" y="5085184"/>
            <a:ext cx="3027952" cy="95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1107583" y="5085183"/>
            <a:ext cx="1664217" cy="260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2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сохранение пиктограммы в каталоге с решением (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03" y="1184987"/>
            <a:ext cx="5126917" cy="2661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541" y="4077072"/>
            <a:ext cx="5126917" cy="2538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Прямая со стрелкой 13"/>
          <p:cNvCxnSpPr/>
          <p:nvPr/>
        </p:nvCxnSpPr>
        <p:spPr>
          <a:xfrm>
            <a:off x="4644008" y="2561068"/>
            <a:ext cx="864096" cy="939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5508104" y="6237312"/>
            <a:ext cx="819489" cy="331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508104" y="3501008"/>
            <a:ext cx="819489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4644008" y="3746649"/>
            <a:ext cx="936104" cy="1266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2915817" y="5805264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3491881" y="5946020"/>
            <a:ext cx="2016223" cy="435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3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корректировке в графическом редакторе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(например, 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Adobe Photoshop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8" y="1340768"/>
            <a:ext cx="8183223" cy="5256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22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случаях, когда исходное изображение не </a:t>
            </a:r>
            <a:r>
              <a:rPr lang="en-US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png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а 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jpeg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избавить его от фона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66" y="1526771"/>
            <a:ext cx="2533333" cy="761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659" y="1340768"/>
            <a:ext cx="1054618" cy="1133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2610522"/>
            <a:ext cx="6345605" cy="4076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979712" y="1907723"/>
            <a:ext cx="2181687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4161399" y="1638679"/>
            <a:ext cx="2930881" cy="411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4165416" y="2071918"/>
            <a:ext cx="2926864" cy="212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4193835" y="1624365"/>
            <a:ext cx="3618525" cy="455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163407" y="2042211"/>
            <a:ext cx="3648953" cy="201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4161399" y="2432545"/>
            <a:ext cx="2749260" cy="214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случаях, когда размеры пиктограммы не соответствуют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запросам, их следует поменять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000" y="1385641"/>
            <a:ext cx="3400000" cy="1771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501008"/>
            <a:ext cx="4163453" cy="2888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863" y="3506358"/>
            <a:ext cx="4155741" cy="28832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2847119" y="1379161"/>
            <a:ext cx="1076809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872000" y="2711693"/>
            <a:ext cx="3400000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39552" y="3933056"/>
            <a:ext cx="115212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1691680" y="4437112"/>
            <a:ext cx="3240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4991036" y="3933056"/>
            <a:ext cx="1165139" cy="55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156175" y="4005064"/>
            <a:ext cx="1596287" cy="48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7752462" y="3789039"/>
            <a:ext cx="1081022" cy="264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2699792" y="2924944"/>
            <a:ext cx="1715181" cy="864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проверка соответствия пиктограммы ожиданиям и запросам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87" y="1340768"/>
            <a:ext cx="7610626" cy="4888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98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Ярлыки / метки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поведение ярлыка при стандартных настройках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07" y="4963945"/>
            <a:ext cx="2800000" cy="16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221088"/>
            <a:ext cx="2809524" cy="2361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81" y="1196752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61" y="5316326"/>
            <a:ext cx="2800000" cy="126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18"/>
          <p:cNvSpPr/>
          <p:nvPr/>
        </p:nvSpPr>
        <p:spPr>
          <a:xfrm>
            <a:off x="6294947" y="6165303"/>
            <a:ext cx="1805445" cy="252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endCxn id="7" idx="3"/>
          </p:cNvCxnSpPr>
          <p:nvPr/>
        </p:nvCxnSpPr>
        <p:spPr>
          <a:xfrm flipH="1" flipV="1">
            <a:off x="6419619" y="2587228"/>
            <a:ext cx="1536757" cy="3650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7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переход к сохранению изображения в </a:t>
            </a:r>
            <a:r>
              <a:rPr lang="en-US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png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98" y="1286285"/>
            <a:ext cx="3095238" cy="26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281413"/>
            <a:ext cx="4513068" cy="5221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98" y="4702341"/>
            <a:ext cx="3200400" cy="1800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535143" y="1281413"/>
            <a:ext cx="508465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35143" y="3573016"/>
            <a:ext cx="2956737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3487203" y="3060197"/>
            <a:ext cx="2020901" cy="749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5148065" y="4293095"/>
            <a:ext cx="2736304" cy="409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6228184" y="4437112"/>
            <a:ext cx="1800200" cy="60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3515316" y="4497717"/>
            <a:ext cx="4569167" cy="13075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2534969" y="5009104"/>
            <a:ext cx="1166130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5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импорт пиктограммы в решение (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28800"/>
            <a:ext cx="2800000" cy="1276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234" y="1089085"/>
            <a:ext cx="3850248" cy="26279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751" y="3896852"/>
            <a:ext cx="4917505" cy="2844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3491880" y="2465608"/>
            <a:ext cx="288032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3782011" y="1628800"/>
            <a:ext cx="1366053" cy="902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5220072" y="1633344"/>
            <a:ext cx="720080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5508104" y="1972590"/>
            <a:ext cx="0" cy="2945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5211760" y="6405049"/>
            <a:ext cx="800400" cy="284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5390192" y="5540953"/>
            <a:ext cx="605590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4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импорт пиктограммы в решение (</a:t>
            </a:r>
            <a:r>
              <a:rPr lang="en-US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168152"/>
            <a:ext cx="5362575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797209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525" y="5301208"/>
            <a:ext cx="2809524" cy="12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5307834" y="4365104"/>
            <a:ext cx="99235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6300192" y="4725144"/>
            <a:ext cx="953095" cy="14725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1453256" y="4370035"/>
            <a:ext cx="3854578" cy="3551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6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поиск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других готовых подходящих пиктограмм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2" y="1202928"/>
            <a:ext cx="7790476" cy="10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" y="2852936"/>
            <a:ext cx="7836823" cy="3078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7668343" y="5157192"/>
            <a:ext cx="845241" cy="774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9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Экранные кнопки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с экранными кнопками,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отформатированными с пиктограммами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47" y="1412776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49393"/>
          <a:stretch/>
        </p:blipFill>
        <p:spPr>
          <a:xfrm>
            <a:off x="755576" y="4797152"/>
            <a:ext cx="3543300" cy="1364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b="47882"/>
          <a:stretch/>
        </p:blipFill>
        <p:spPr>
          <a:xfrm>
            <a:off x="4932040" y="4776787"/>
            <a:ext cx="3543300" cy="1404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72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852936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(множественный выбор: от одного до всех)</a:t>
            </a:r>
          </a:p>
        </p:txBody>
      </p:sp>
    </p:spTree>
    <p:extLst>
      <p:ext uri="{BB962C8B-B14F-4D97-AF65-F5344CB8AC3E}">
        <p14:creationId xmlns:p14="http://schemas.microsoft.com/office/powerpoint/2010/main" val="343524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логического признака и его первичный образ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умолчанию – сброшен (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unchecked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91157"/>
            <a:ext cx="5076190" cy="1971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45" y="3789040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6300192" y="4930983"/>
            <a:ext cx="1080120" cy="44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11560" y="1855123"/>
            <a:ext cx="1440160" cy="205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2051720" y="2083172"/>
            <a:ext cx="4248472" cy="2847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433052"/>
            <a:ext cx="2809524" cy="1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Прямоугольник 16"/>
          <p:cNvSpPr/>
          <p:nvPr/>
        </p:nvSpPr>
        <p:spPr>
          <a:xfrm>
            <a:off x="1043608" y="5411874"/>
            <a:ext cx="2592288" cy="321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V="1">
            <a:off x="2632694" y="5179516"/>
            <a:ext cx="3883522" cy="393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59" y="1957985"/>
            <a:ext cx="2809524" cy="12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Прямоугольник 21"/>
          <p:cNvSpPr/>
          <p:nvPr/>
        </p:nvSpPr>
        <p:spPr>
          <a:xfrm>
            <a:off x="6084168" y="2802904"/>
            <a:ext cx="2592288" cy="266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/>
          <p:nvPr/>
        </p:nvCxnSpPr>
        <p:spPr>
          <a:xfrm flipH="1">
            <a:off x="7236296" y="3068960"/>
            <a:ext cx="42510" cy="20162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9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задать режим установленного (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checked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загрузке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03484"/>
            <a:ext cx="2809524" cy="16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Прямоугольник 16"/>
          <p:cNvSpPr/>
          <p:nvPr/>
        </p:nvSpPr>
        <p:spPr>
          <a:xfrm>
            <a:off x="395536" y="2430319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586570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5832140" y="4755929"/>
            <a:ext cx="1080120" cy="408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3131840" y="2862367"/>
            <a:ext cx="2700300" cy="1893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399029"/>
            <a:ext cx="2809524" cy="12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6" y="1430223"/>
            <a:ext cx="2809524" cy="1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использовать в режиме залипающей кнопки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95536" y="2430319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646343"/>
            <a:ext cx="3704762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Прямая со стрелкой 13"/>
          <p:cNvCxnSpPr/>
          <p:nvPr/>
        </p:nvCxnSpPr>
        <p:spPr>
          <a:xfrm>
            <a:off x="3131840" y="2862367"/>
            <a:ext cx="3024336" cy="1174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6" y="4744006"/>
            <a:ext cx="2809524" cy="12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467544" y="5589239"/>
            <a:ext cx="2520280" cy="24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2980030" y="4139728"/>
            <a:ext cx="3032130" cy="1572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03484"/>
            <a:ext cx="2809524" cy="160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663026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использовать в режиме залипающей кнопки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95536" y="2430319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3131840" y="2862367"/>
            <a:ext cx="3024336" cy="1174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6" y="4744006"/>
            <a:ext cx="2809524" cy="12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467544" y="5589239"/>
            <a:ext cx="2520280" cy="24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2980030" y="4139728"/>
            <a:ext cx="3032130" cy="1572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55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Ярлыки / метки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ярлык с фиксированным позиционированием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(без автоматического изменения размера)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988840"/>
            <a:ext cx="2800000" cy="1276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988840"/>
            <a:ext cx="4678425" cy="3520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95" y="3519240"/>
            <a:ext cx="2809524" cy="19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8"/>
          <p:cNvSpPr/>
          <p:nvPr/>
        </p:nvSpPr>
        <p:spPr>
          <a:xfrm>
            <a:off x="5940152" y="2856544"/>
            <a:ext cx="180544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1835696" y="3072568"/>
            <a:ext cx="4122423" cy="676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1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можно использовать в режиме залипающей кнопки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6914286" cy="32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61965"/>
          <a:stretch/>
        </p:blipFill>
        <p:spPr>
          <a:xfrm>
            <a:off x="395536" y="5013176"/>
            <a:ext cx="3543300" cy="1025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b="62807"/>
          <a:stretch/>
        </p:blipFill>
        <p:spPr>
          <a:xfrm>
            <a:off x="4283968" y="5018707"/>
            <a:ext cx="3543300" cy="1002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Прямая со стрелкой 17"/>
          <p:cNvCxnSpPr>
            <a:endCxn id="6" idx="1"/>
          </p:cNvCxnSpPr>
          <p:nvPr/>
        </p:nvCxnSpPr>
        <p:spPr>
          <a:xfrm flipV="1">
            <a:off x="1087066" y="5519998"/>
            <a:ext cx="3196902" cy="8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5004048" y="5589240"/>
            <a:ext cx="0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3419872" y="5880611"/>
            <a:ext cx="1584176" cy="64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1475656" y="3645024"/>
            <a:ext cx="496855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 раскрытия / сокрытия справочной информации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51" y="1556792"/>
            <a:ext cx="2809524" cy="3819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4968615" y="4405505"/>
            <a:ext cx="2627721" cy="319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99592" y="2204864"/>
            <a:ext cx="3456384" cy="201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481" y="4725144"/>
            <a:ext cx="2800000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1830980" y="5805264"/>
            <a:ext cx="255079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0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Логические признаки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 раскрытия / сокрытия справочной информации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5435"/>
            <a:ext cx="3543300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38250"/>
            <a:ext cx="3543300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4015224"/>
            <a:ext cx="5936884" cy="2584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4895406" y="1735504"/>
            <a:ext cx="3421010" cy="2085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195736" y="5949280"/>
            <a:ext cx="3816424" cy="285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0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(выбор из множества: только одного)</a:t>
            </a:r>
          </a:p>
        </p:txBody>
      </p:sp>
    </p:spTree>
    <p:extLst>
      <p:ext uri="{BB962C8B-B14F-4D97-AF65-F5344CB8AC3E}">
        <p14:creationId xmlns:p14="http://schemas.microsoft.com/office/powerpoint/2010/main" val="40484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радиокнопки и её первичный образ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1078353"/>
            <a:ext cx="4804076" cy="3609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898722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Прямоугольник 18"/>
          <p:cNvSpPr/>
          <p:nvPr/>
        </p:nvSpPr>
        <p:spPr>
          <a:xfrm>
            <a:off x="395536" y="3356993"/>
            <a:ext cx="1440160" cy="21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6300192" y="5013788"/>
            <a:ext cx="1296144" cy="431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1835696" y="3573016"/>
            <a:ext cx="4464496" cy="1872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нескольких опций на экранной форме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их поведение при запуске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49426"/>
          <a:stretch/>
        </p:blipFill>
        <p:spPr>
          <a:xfrm>
            <a:off x="514010" y="1415970"/>
            <a:ext cx="3761905" cy="144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46692"/>
          <a:stretch/>
        </p:blipFill>
        <p:spPr>
          <a:xfrm>
            <a:off x="5076056" y="1407741"/>
            <a:ext cx="3543300" cy="1436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b="46573"/>
          <a:stretch/>
        </p:blipFill>
        <p:spPr>
          <a:xfrm>
            <a:off x="623312" y="3501008"/>
            <a:ext cx="3543300" cy="144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b="49244"/>
          <a:stretch/>
        </p:blipFill>
        <p:spPr>
          <a:xfrm>
            <a:off x="5076056" y="3537012"/>
            <a:ext cx="3543300" cy="1368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251520" y="5262880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быть выбрана одна и только одна опция среди размещённых в </a:t>
            </a:r>
            <a:r>
              <a:rPr lang="ru-RU" b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рамках контейнера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данном случае контейнером является экранная форма.</a:t>
            </a:r>
          </a:p>
        </p:txBody>
      </p:sp>
    </p:spTree>
    <p:extLst>
      <p:ext uri="{BB962C8B-B14F-4D97-AF65-F5344CB8AC3E}">
        <p14:creationId xmlns:p14="http://schemas.microsoft.com/office/powerpoint/2010/main" val="11495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нескольких опций на экранной форме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их поведение при запуске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49426"/>
          <a:stretch/>
        </p:blipFill>
        <p:spPr>
          <a:xfrm>
            <a:off x="514010" y="1415970"/>
            <a:ext cx="3761905" cy="144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46692"/>
          <a:stretch/>
        </p:blipFill>
        <p:spPr>
          <a:xfrm>
            <a:off x="5076056" y="1407741"/>
            <a:ext cx="3543300" cy="1436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b="46573"/>
          <a:stretch/>
        </p:blipFill>
        <p:spPr>
          <a:xfrm>
            <a:off x="623312" y="3501008"/>
            <a:ext cx="3543300" cy="144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b="49244"/>
          <a:stretch/>
        </p:blipFill>
        <p:spPr>
          <a:xfrm>
            <a:off x="5076056" y="3537012"/>
            <a:ext cx="3543300" cy="1368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251520" y="5262880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быть выбрана одна и только одна опция среди размещённых в </a:t>
            </a:r>
            <a:r>
              <a:rPr lang="ru-RU" b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рамках контейнера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данном случае контейнером является экранная форма.</a:t>
            </a:r>
          </a:p>
        </p:txBody>
      </p:sp>
    </p:spTree>
    <p:extLst>
      <p:ext uri="{BB962C8B-B14F-4D97-AF65-F5344CB8AC3E}">
        <p14:creationId xmlns:p14="http://schemas.microsoft.com/office/powerpoint/2010/main" val="39998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переключение автоматическое без каких-либо кодовых конструкций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00" y="3360694"/>
            <a:ext cx="4400000" cy="230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49426"/>
          <a:stretch/>
        </p:blipFill>
        <p:spPr>
          <a:xfrm>
            <a:off x="2345072" y="1340768"/>
            <a:ext cx="4413225" cy="1689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53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Контейнеризация радиокнопок / опций</a:t>
            </a:r>
          </a:p>
        </p:txBody>
      </p:sp>
    </p:spTree>
    <p:extLst>
      <p:ext uri="{BB962C8B-B14F-4D97-AF65-F5344CB8AC3E}">
        <p14:creationId xmlns:p14="http://schemas.microsoft.com/office/powerpoint/2010/main" val="134129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контейнера – группирующего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элемента на экранной форме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5333333" cy="32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861048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539552" y="2242563"/>
            <a:ext cx="1440160" cy="21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292079" y="4686620"/>
            <a:ext cx="3541403" cy="1262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1835696" y="2458586"/>
            <a:ext cx="3456383" cy="2698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00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Ярлыки / метки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ярлык с фиксированным позиционированием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556792"/>
            <a:ext cx="2809524" cy="19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763292"/>
            <a:ext cx="2809524" cy="20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556792"/>
            <a:ext cx="3695238" cy="27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8"/>
          <p:cNvSpPr/>
          <p:nvPr/>
        </p:nvSpPr>
        <p:spPr>
          <a:xfrm>
            <a:off x="5220072" y="2947268"/>
            <a:ext cx="1872208" cy="6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7164288" y="3316925"/>
            <a:ext cx="0" cy="19842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 flipV="1">
            <a:off x="2771800" y="3429000"/>
            <a:ext cx="2492515" cy="1872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6804248" y="5409349"/>
            <a:ext cx="18719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Увеличение </a:t>
            </a:r>
          </a:p>
          <a:p>
            <a:pPr algn="ctr"/>
            <a:r>
              <a:rPr lang="ru-RU" sz="2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два раза</a:t>
            </a:r>
            <a:endParaRPr lang="ru-RU" sz="2000" i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03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перенос опций в группирующий элемент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66928"/>
            <a:ext cx="3761905" cy="28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/>
          <a:srcRect b="49426"/>
          <a:stretch/>
        </p:blipFill>
        <p:spPr>
          <a:xfrm>
            <a:off x="539552" y="1563006"/>
            <a:ext cx="3729441" cy="1427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683568" y="1952837"/>
            <a:ext cx="2376264" cy="540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004048" y="2450678"/>
            <a:ext cx="3456384" cy="628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" y="3789040"/>
            <a:ext cx="3543300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7" name="Прямая со стрелкой 16"/>
          <p:cNvCxnSpPr>
            <a:endCxn id="16" idx="1"/>
          </p:cNvCxnSpPr>
          <p:nvPr/>
        </p:nvCxnSpPr>
        <p:spPr>
          <a:xfrm>
            <a:off x="3038769" y="2492896"/>
            <a:ext cx="1965279" cy="2719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19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новых опций на экранную форму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79" y="1196752"/>
            <a:ext cx="3752381" cy="23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272807"/>
            <a:ext cx="3543300" cy="2162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0" y="3861048"/>
            <a:ext cx="2714098" cy="1656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7" y="3875124"/>
            <a:ext cx="2691032" cy="1642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169" y="3874047"/>
            <a:ext cx="2692798" cy="1643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Прямоугольник 17"/>
          <p:cNvSpPr/>
          <p:nvPr/>
        </p:nvSpPr>
        <p:spPr>
          <a:xfrm>
            <a:off x="6372200" y="2963915"/>
            <a:ext cx="1152128" cy="32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2571412" y="3305025"/>
            <a:ext cx="3970276" cy="1897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413270" y="4293097"/>
            <a:ext cx="1152128" cy="177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1576188" y="4365105"/>
            <a:ext cx="1791811" cy="20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3354730" y="4655586"/>
            <a:ext cx="741436" cy="141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4135622" y="4746687"/>
            <a:ext cx="2074001" cy="504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251520" y="5541039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быть выбрана одна и только одна опция среди размещённых в </a:t>
            </a:r>
            <a:r>
              <a:rPr lang="ru-RU" b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рамках контейнера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данном случае – два контейнера.</a:t>
            </a:r>
          </a:p>
        </p:txBody>
      </p:sp>
    </p:spTree>
    <p:extLst>
      <p:ext uri="{BB962C8B-B14F-4D97-AF65-F5344CB8AC3E}">
        <p14:creationId xmlns:p14="http://schemas.microsoft.com/office/powerpoint/2010/main" val="10663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второго группирующего элемента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58730"/>
            <a:ext cx="3761905" cy="23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66" y="1403484"/>
            <a:ext cx="2819048" cy="12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790" y="3212976"/>
            <a:ext cx="2809524" cy="124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015" y="5037691"/>
            <a:ext cx="2819048" cy="12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7" y="3980548"/>
            <a:ext cx="3761905" cy="23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2" name="Прямая со стрелкой 21"/>
          <p:cNvCxnSpPr/>
          <p:nvPr/>
        </p:nvCxnSpPr>
        <p:spPr>
          <a:xfrm flipH="1">
            <a:off x="3203848" y="1753004"/>
            <a:ext cx="2170076" cy="2828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2411760" y="3516586"/>
            <a:ext cx="2962164" cy="19286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1187624" y="5353404"/>
            <a:ext cx="4186300" cy="555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8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Радиокнопки / опции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смена </a:t>
            </a:r>
            <a:r>
              <a:rPr lang="ru-R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преднастроек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кодом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10151" y="610000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Вывод: по загрузке экранной формы код оказывается приоритетнее графического конструктора.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7" y="1139443"/>
            <a:ext cx="3761905" cy="23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564904"/>
            <a:ext cx="4799583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9" y="3695780"/>
            <a:ext cx="3543300" cy="2162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Прямая со стрелкой 17"/>
          <p:cNvCxnSpPr/>
          <p:nvPr/>
        </p:nvCxnSpPr>
        <p:spPr>
          <a:xfrm flipH="1" flipV="1">
            <a:off x="1403648" y="4664803"/>
            <a:ext cx="3744416" cy="708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3635896" y="5190488"/>
            <a:ext cx="1535696" cy="70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>
            <a:off x="2339752" y="5053872"/>
            <a:ext cx="2820076" cy="526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2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Счётчик</a:t>
            </a:r>
          </a:p>
        </p:txBody>
      </p:sp>
    </p:spTree>
    <p:extLst>
      <p:ext uri="{BB962C8B-B14F-4D97-AF65-F5344CB8AC3E}">
        <p14:creationId xmlns:p14="http://schemas.microsoft.com/office/powerpoint/2010/main" val="6147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Счётчик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счётчика и его первичный образ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43" y="1268760"/>
            <a:ext cx="5485714" cy="26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050" y="4252030"/>
            <a:ext cx="3761905" cy="23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2123728" y="2276872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792922" y="5229200"/>
            <a:ext cx="135514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3576898" y="2564904"/>
            <a:ext cx="893595" cy="266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1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Счётчик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счётчиков к использованию для расчётов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4" y="2204864"/>
            <a:ext cx="2800000" cy="2523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184078"/>
            <a:ext cx="2800000" cy="2561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972" y="2184078"/>
            <a:ext cx="2809524" cy="2133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t="52535"/>
          <a:stretch/>
        </p:blipFill>
        <p:spPr>
          <a:xfrm>
            <a:off x="245824" y="4869501"/>
            <a:ext cx="2800000" cy="773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t="51973"/>
          <a:stretch/>
        </p:blipFill>
        <p:spPr>
          <a:xfrm>
            <a:off x="3280293" y="4869160"/>
            <a:ext cx="2809524" cy="773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9669" y="1071217"/>
            <a:ext cx="3266667" cy="971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6372200" y="3933057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5724128" y="1678720"/>
            <a:ext cx="1080120" cy="835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062" y="5791049"/>
            <a:ext cx="2809524" cy="523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4579" y="5800573"/>
            <a:ext cx="2780952" cy="5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Прямая со стрелкой 18"/>
          <p:cNvCxnSpPr/>
          <p:nvPr/>
        </p:nvCxnSpPr>
        <p:spPr>
          <a:xfrm flipH="1">
            <a:off x="4139952" y="1695472"/>
            <a:ext cx="498333" cy="811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1043608" y="1681144"/>
            <a:ext cx="2082510" cy="826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3378145" y="5908938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359389" y="5868264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3335396" y="4457951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359389" y="4509119"/>
            <a:ext cx="2520280" cy="236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359389" y="5248993"/>
            <a:ext cx="2520280" cy="236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3335396" y="4890170"/>
            <a:ext cx="2520280" cy="236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399360" y="3054178"/>
            <a:ext cx="1629024" cy="590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2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Счётчик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счётчиков к использованию для расчётов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68760"/>
            <a:ext cx="3048000" cy="81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276872"/>
            <a:ext cx="5472608" cy="435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Прямая со стрелкой 29"/>
          <p:cNvCxnSpPr/>
          <p:nvPr/>
        </p:nvCxnSpPr>
        <p:spPr>
          <a:xfrm flipV="1">
            <a:off x="4067944" y="1844824"/>
            <a:ext cx="1440160" cy="2952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>
            <a:off x="3480048" y="1844824"/>
            <a:ext cx="105054" cy="3528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>
            <a:off x="3635896" y="1863359"/>
            <a:ext cx="994547" cy="41579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6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61764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</p:spTree>
    <p:extLst>
      <p:ext uri="{BB962C8B-B14F-4D97-AF65-F5344CB8AC3E}">
        <p14:creationId xmlns:p14="http://schemas.microsoft.com/office/powerpoint/2010/main" val="4314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текстового поля и его первичный образ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" y="1073061"/>
            <a:ext cx="4919754" cy="56277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95" y="2276872"/>
            <a:ext cx="4080001" cy="2808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467544" y="5301208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156176" y="3407100"/>
            <a:ext cx="1440160" cy="3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1907704" y="3789040"/>
            <a:ext cx="4248472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6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Ярлыки / метки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обрамление для удобства отслеживания изменяющихся границ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(в режиме автоматического изменения размера)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3349484" cy="1521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356992"/>
            <a:ext cx="3761905" cy="28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18"/>
          <p:cNvSpPr/>
          <p:nvPr/>
        </p:nvSpPr>
        <p:spPr>
          <a:xfrm>
            <a:off x="827584" y="2492896"/>
            <a:ext cx="30243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3851920" y="2791756"/>
            <a:ext cx="1656184" cy="1933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4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перевод поля в многострочный режим работы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33" y="1340768"/>
            <a:ext cx="6333333" cy="942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99" y="2564904"/>
            <a:ext cx="4400000" cy="30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прокрутки (пролистывания) и </a:t>
            </a:r>
          </a:p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доступности только для чтения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440451"/>
            <a:ext cx="2819048" cy="2342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362712"/>
            <a:ext cx="3633226" cy="2498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5436096" y="2708920"/>
            <a:ext cx="2592288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563888" y="1634532"/>
            <a:ext cx="360040" cy="2148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019169"/>
            <a:ext cx="3633226" cy="2498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850" y="4725144"/>
            <a:ext cx="2809524" cy="12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5495932" y="5589239"/>
            <a:ext cx="2592288" cy="268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9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текста к считыванию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приложением из файла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94600"/>
            <a:ext cx="5701284" cy="5452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4860032" y="6309319"/>
            <a:ext cx="1224136" cy="351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50" y="2692377"/>
            <a:ext cx="5629635" cy="3315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4878376" y="5589240"/>
            <a:ext cx="2069887" cy="31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437157" y="2924944"/>
            <a:ext cx="1647012" cy="31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03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текста к считыванию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приложением из файла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05" y="1196752"/>
            <a:ext cx="5571789" cy="5328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6300192" y="6237312"/>
            <a:ext cx="576064" cy="351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25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считывание содержимого файла без учёта кодировки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9" y="1018815"/>
            <a:ext cx="4960711" cy="4282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935017"/>
            <a:ext cx="3950593" cy="2734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270781" y="1195583"/>
            <a:ext cx="1348891" cy="207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15616" y="4221088"/>
            <a:ext cx="30963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1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 для ввода (вывода) текста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считывание содержимого файла 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учётом кодировки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061505"/>
            <a:ext cx="4783720" cy="4527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166" y="4005064"/>
            <a:ext cx="3822475" cy="2645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475192" y="1403484"/>
            <a:ext cx="1432512" cy="153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475656" y="4509120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2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564904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одномерного массива через ГПИ</a:t>
            </a:r>
          </a:p>
        </p:txBody>
      </p:sp>
    </p:spTree>
    <p:extLst>
      <p:ext uri="{BB962C8B-B14F-4D97-AF65-F5344CB8AC3E}">
        <p14:creationId xmlns:p14="http://schemas.microsoft.com/office/powerpoint/2010/main" val="35665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исходное состояние ГПИ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714" y="1700808"/>
            <a:ext cx="4228571" cy="2142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6" y="4293096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43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образец частично взят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представление,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заложенное в </a:t>
            </a:r>
            <a:r>
              <a:rPr lang="en-US" sz="2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LabView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8259"/>
            <a:ext cx="4400550" cy="1876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196732"/>
            <a:ext cx="4400550" cy="2184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3891955" y="3717032"/>
            <a:ext cx="1328117" cy="983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5210360" y="3338237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Указывается количество элементов в массиве.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707904" y="5092399"/>
            <a:ext cx="1498550" cy="196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5209391" y="4107926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Подтверждается ввод количества элементов.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209391" y="4821985"/>
            <a:ext cx="3754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В рамке создаются поля для ввода текста в указанном количестве.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 flipV="1">
            <a:off x="3347864" y="5196194"/>
            <a:ext cx="1872208" cy="825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206454" y="5767844"/>
            <a:ext cx="3754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Пользователь вводит значения, которые должны быть переданы в массив.</a:t>
            </a:r>
          </a:p>
        </p:txBody>
      </p:sp>
    </p:spTree>
    <p:extLst>
      <p:ext uri="{BB962C8B-B14F-4D97-AF65-F5344CB8AC3E}">
        <p14:creationId xmlns:p14="http://schemas.microsoft.com/office/powerpoint/2010/main" val="310001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образец частично взят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представление,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заложенное в </a:t>
            </a:r>
            <a:r>
              <a:rPr lang="en-US" sz="2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LabView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78851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09120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4211960" y="2197368"/>
            <a:ext cx="504056" cy="1024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716016" y="2021016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Подтверждается ввод набора значений.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6016" y="2708920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Предлагается проверка принятых значений.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2267744" y="2836696"/>
            <a:ext cx="2497287" cy="552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4716016" y="3425192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Имеется возможность сброса в исходное состояние.</a:t>
            </a:r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1138610" y="3635469"/>
            <a:ext cx="3626421" cy="252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4716016" y="4622700"/>
            <a:ext cx="37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Выдача команды на расчёт суммы элементов массива.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3923928" y="4827421"/>
            <a:ext cx="814019" cy="13378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4738606" y="5723964"/>
            <a:ext cx="3754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 Вывод результата расчёта.</a:t>
            </a:r>
          </a:p>
        </p:txBody>
      </p:sp>
      <p:cxnSp>
        <p:nvCxnSpPr>
          <p:cNvPr id="22" name="Прямая со стрелкой 21"/>
          <p:cNvCxnSpPr>
            <a:stCxn id="21" idx="1"/>
          </p:cNvCxnSpPr>
          <p:nvPr/>
        </p:nvCxnSpPr>
        <p:spPr>
          <a:xfrm flipH="1">
            <a:off x="1403649" y="5908630"/>
            <a:ext cx="3334957" cy="162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Ярлыки / метки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настройка реакций на однократный щелчок мышью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73061"/>
            <a:ext cx="5390323" cy="5122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578" y="3861048"/>
            <a:ext cx="3761905" cy="28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Прямая со стрелкой 8"/>
          <p:cNvCxnSpPr/>
          <p:nvPr/>
        </p:nvCxnSpPr>
        <p:spPr>
          <a:xfrm>
            <a:off x="7164288" y="2924944"/>
            <a:ext cx="0" cy="2376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932040" y="2924944"/>
            <a:ext cx="2232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139952" y="3573016"/>
            <a:ext cx="2016224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4129675" y="3690084"/>
            <a:ext cx="1594453" cy="1323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3851920" y="3690084"/>
            <a:ext cx="1882485" cy="21674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4397118" y="4265566"/>
            <a:ext cx="792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Прямоугольник 18"/>
          <p:cNvSpPr/>
          <p:nvPr/>
        </p:nvSpPr>
        <p:spPr>
          <a:xfrm>
            <a:off x="2010577" y="3597751"/>
            <a:ext cx="977247" cy="26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18"/>
          <p:cNvSpPr/>
          <p:nvPr/>
        </p:nvSpPr>
        <p:spPr>
          <a:xfrm>
            <a:off x="2014466" y="2962046"/>
            <a:ext cx="977247" cy="26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18"/>
          <p:cNvSpPr/>
          <p:nvPr/>
        </p:nvSpPr>
        <p:spPr>
          <a:xfrm>
            <a:off x="1352228" y="4088333"/>
            <a:ext cx="977247" cy="26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0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пустого массива из 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элементов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3647524" cy="500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96952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7812359" y="3573016"/>
            <a:ext cx="769665" cy="32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87624" y="1628800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7" idx="1"/>
          </p:cNvCxnSpPr>
          <p:nvPr/>
        </p:nvCxnSpPr>
        <p:spPr>
          <a:xfrm flipH="1" flipV="1">
            <a:off x="2219299" y="1801130"/>
            <a:ext cx="5593060" cy="1932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5768950" y="1501931"/>
            <a:ext cx="1827386" cy="18550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8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перенос информации из элементов ГПИ в структуру массива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2816"/>
            <a:ext cx="3761905" cy="4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933" y="2909089"/>
            <a:ext cx="4400550" cy="2184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8028384" y="3933056"/>
            <a:ext cx="697657" cy="32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15616" y="1916832"/>
            <a:ext cx="1008112" cy="162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2123729" y="2078852"/>
            <a:ext cx="5904655" cy="18542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8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выполнение планового расчёта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837602"/>
            <a:ext cx="4038095" cy="1980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458" y="2852936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115616" y="2924944"/>
            <a:ext cx="1008112" cy="162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956376" y="4509120"/>
            <a:ext cx="877106" cy="30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 flipV="1">
            <a:off x="2123728" y="3174305"/>
            <a:ext cx="5832648" cy="1489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4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ввода элементов </a:t>
            </a:r>
            <a:endParaRPr lang="ru-RU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одномерного 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массива через ГПИ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112474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реализация сброса в исходное состояние </a:t>
            </a:r>
          </a:p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без перезапуска приложения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24755"/>
            <a:ext cx="4844605" cy="4844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501008"/>
            <a:ext cx="4010025" cy="199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4788024" y="5163007"/>
            <a:ext cx="792088" cy="30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043608" y="2996952"/>
            <a:ext cx="1008112" cy="30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2051720" y="3306386"/>
            <a:ext cx="2736304" cy="18566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995936" y="2977660"/>
            <a:ext cx="936104" cy="30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044028" y="3422239"/>
            <a:ext cx="936104" cy="30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>
            <a:endCxn id="13" idx="3"/>
          </p:cNvCxnSpPr>
          <p:nvPr/>
        </p:nvCxnSpPr>
        <p:spPr>
          <a:xfrm flipH="1">
            <a:off x="1980132" y="3287094"/>
            <a:ext cx="2015804" cy="28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2267744" y="2996952"/>
            <a:ext cx="1584176" cy="195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Ярлыки / метки</a:t>
            </a:r>
            <a:endParaRPr lang="ru-RU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113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проверка реакций на однократный щелчок мышью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1124744"/>
            <a:ext cx="3567895" cy="27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124744"/>
            <a:ext cx="3561905" cy="27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047" y="4005064"/>
            <a:ext cx="3561905" cy="27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Прямоугольник 18"/>
          <p:cNvSpPr/>
          <p:nvPr/>
        </p:nvSpPr>
        <p:spPr>
          <a:xfrm>
            <a:off x="1115616" y="2361247"/>
            <a:ext cx="2088232" cy="347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950841" y="2481887"/>
            <a:ext cx="573487" cy="347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4499992" y="5877272"/>
            <a:ext cx="50147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97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5222</TotalTime>
  <Words>1179</Words>
  <Application>Microsoft Office PowerPoint</Application>
  <PresentationFormat>Экран (4:3)</PresentationFormat>
  <Paragraphs>239</Paragraphs>
  <Slides>83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83</vt:i4>
      </vt:variant>
    </vt:vector>
  </HeadingPairs>
  <TitlesOfParts>
    <vt:vector size="87" baseType="lpstr">
      <vt:lpstr>Arial</vt:lpstr>
      <vt:lpstr>Calibri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Дом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Игоревич Сафронов</dc:creator>
  <cp:lastModifiedBy>Антон Сафронов</cp:lastModifiedBy>
  <cp:revision>468</cp:revision>
  <dcterms:created xsi:type="dcterms:W3CDTF">2016-01-30T16:19:22Z</dcterms:created>
  <dcterms:modified xsi:type="dcterms:W3CDTF">2024-03-16T21:05:50Z</dcterms:modified>
</cp:coreProperties>
</file>